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8" r:id="rId2"/>
    <p:sldId id="261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DE1F88-F06E-4A0F-86AF-BD6860FD1A16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1F617D-AF4C-459A-B647-AAB23966FB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44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1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2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67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3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32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4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9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5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1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6B36-3D52-4AB7-9514-7E74A3657076}" type="slidenum">
              <a:rPr lang="ar-IQ" smtClean="0">
                <a:solidFill>
                  <a:prstClr val="black"/>
                </a:solidFill>
              </a:rPr>
              <a:pPr/>
              <a:t>6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6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94C600"/>
                </a:solidFill>
              </a:rPr>
              <a:pPr/>
              <a:t>‹#›</a:t>
            </a:fld>
            <a:endParaRPr lang="ar-S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4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78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08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20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726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36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021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63038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543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SA" b="1" dirty="0">
                <a:solidFill>
                  <a:srgbClr val="009900"/>
                </a:solidFill>
                <a:latin typeface="Times New Roman"/>
                <a:ea typeface="Times New Roman"/>
              </a:rPr>
              <a:t>الخطط الهجومية العامة الى الاقسام الاتية</a:t>
            </a:r>
            <a:r>
              <a:rPr lang="en-US" b="1" dirty="0">
                <a:solidFill>
                  <a:srgbClr val="009900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اولا : خطط خلق المساحات الخالية واستغلالها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ثانيا  : الخطط الهجومية المتكررة ( التحركات الهجومية المتكررة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  )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ثالثا : الجمل </a:t>
            </a:r>
            <a:r>
              <a:rPr lang="ar-SA" b="1" dirty="0" err="1">
                <a:solidFill>
                  <a:srgbClr val="FF0033"/>
                </a:solidFill>
                <a:latin typeface="Times New Roman"/>
                <a:ea typeface="Times New Roman"/>
              </a:rPr>
              <a:t>الخططية</a:t>
            </a:r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 الهجومية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رابعا : خطط المواقف </a:t>
            </a:r>
            <a:r>
              <a:rPr lang="ar-SA" b="1" dirty="0" err="1">
                <a:solidFill>
                  <a:srgbClr val="FF0033"/>
                </a:solidFill>
                <a:latin typeface="Times New Roman"/>
                <a:ea typeface="Times New Roman"/>
              </a:rPr>
              <a:t>الثابته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وسنستعرض كل قسم من هذه الاقسام بالشرح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على شكل مواضيع مستقلة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 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كل موضوع تتضمن قسم معين منها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واود ان انوه هنا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الى انه كان بودي ان استعرض لكم مع الشرح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بعض التمارين </a:t>
            </a:r>
            <a:r>
              <a:rPr lang="ar-SA" b="1" dirty="0" err="1">
                <a:solidFill>
                  <a:srgbClr val="0000FF"/>
                </a:solidFill>
                <a:latin typeface="Times New Roman"/>
                <a:ea typeface="Times New Roman"/>
              </a:rPr>
              <a:t>الخططية</a:t>
            </a:r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 الهجومية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الي تطور كل قسم منها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ولكن المشكلة بان الصفحة لا تستوعب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ولذلك فاني </a:t>
            </a:r>
            <a:r>
              <a:rPr lang="ar-SA" b="1" dirty="0" err="1">
                <a:solidFill>
                  <a:srgbClr val="0000FF"/>
                </a:solidFill>
                <a:latin typeface="Times New Roman"/>
                <a:ea typeface="Times New Roman"/>
              </a:rPr>
              <a:t>ساعرض</a:t>
            </a:r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 لكم شرح القسم المعين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بحيث نستوفيه حقه من كافة جوانبه </a:t>
            </a:r>
            <a:r>
              <a:rPr lang="ar-SA" b="1" dirty="0" err="1">
                <a:solidFill>
                  <a:srgbClr val="0000FF"/>
                </a:solidFill>
                <a:latin typeface="Tahoma"/>
                <a:ea typeface="Times New Roman"/>
              </a:rPr>
              <a:t>الخططية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637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sz="3200" b="1" dirty="0">
                <a:solidFill>
                  <a:srgbClr val="FF0033"/>
                </a:solidFill>
                <a:latin typeface="Times New Roman"/>
                <a:ea typeface="Times New Roman"/>
              </a:rPr>
              <a:t>النقاط الفنية التي يجب على المدرب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 </a:t>
            </a:r>
            <a:r>
              <a:rPr lang="ar-SA" sz="3200" b="1" dirty="0">
                <a:solidFill>
                  <a:srgbClr val="FF0033"/>
                </a:solidFill>
                <a:latin typeface="Tahoma"/>
                <a:ea typeface="Times New Roman"/>
              </a:rPr>
              <a:t>التركيز عليها في التدريب</a:t>
            </a:r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 :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1- 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كفاءة المناولة من اللاعب الى اللاعب الذي سيخلق المساحة الخالية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2- 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الاتجاه بسرعة لخط سير الكرة الاتية في اتجاهه من </a:t>
            </a:r>
            <a:r>
              <a:rPr lang="ar-SA" b="1" dirty="0" err="1">
                <a:solidFill>
                  <a:srgbClr val="0000FF"/>
                </a:solidFill>
                <a:latin typeface="Tahoma"/>
                <a:ea typeface="Times New Roman"/>
              </a:rPr>
              <a:t>تمريرالزميل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3-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التحديد المبكر لنوع السيطرة التي سيستخدمها اللاعب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على ان يكون هذا النوع مناسبا لقوة وارتفاع الكرة الاتية اليه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ان يحدد اللاعب الذي ستوجه اليه الكرة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4- 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الاداء الجيد للتمويه والخداع السابق للسيطرة على الكرة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والتحرك في اتجاه </a:t>
            </a:r>
            <a:r>
              <a:rPr lang="ar-SA" b="1" dirty="0" err="1">
                <a:solidFill>
                  <a:srgbClr val="0000FF"/>
                </a:solidFill>
                <a:latin typeface="Tahoma"/>
                <a:ea typeface="Times New Roman"/>
              </a:rPr>
              <a:t>التموية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684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- </a:t>
            </a:r>
            <a:r>
              <a:rPr lang="ar-SA" sz="3200" b="1" dirty="0">
                <a:solidFill>
                  <a:srgbClr val="FF0033"/>
                </a:solidFill>
                <a:latin typeface="Tahoma"/>
                <a:ea typeface="Times New Roman"/>
              </a:rPr>
              <a:t>خلق المساحات الخالية واستغلالها جماعيا</a:t>
            </a:r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  :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ان التعاون بين لاعبي الفريق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اثناء القيام ببناء هجوم اثناء ضغط المدافعين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على المهاجمين يعتبر من اهم العناصر الحيوية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التي يمكن التغلب على هذا الضغط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وخاصة في ثلث الملعب الهجومي للفريق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وتعتبر الخطط الجماعية احدى الخط الاساسية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التي بها يمكن تنفيذ خلق المساحات الخالية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 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05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والتي يمكن تقسيمها الى الانواع الاتية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  :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1-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بسحب مدافع بعيدا عنها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واستغلالها بواسطة زميل اخر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2-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بتقابل لاعبين معا والكرة مع احدهما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3-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بلعب الكرة من لمسة واحدة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 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4-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بالزميل الذي يعبر خلف زميله ( اوفر لاب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)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5-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 واستغلالها بانتشار اللاعبين طوليا وعرضيا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6-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بالجري القطري ( الامامي العرضي او المائل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).</a:t>
            </a:r>
            <a:r>
              <a:rPr lang="en-US" b="1" dirty="0">
                <a:solidFill>
                  <a:srgbClr val="009933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149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sz="3200" b="1" dirty="0">
                <a:solidFill>
                  <a:srgbClr val="FF0033"/>
                </a:solidFill>
                <a:latin typeface="Times New Roman"/>
                <a:ea typeface="Times New Roman"/>
              </a:rPr>
              <a:t>اولا : خطط خلق المساحات الخالية واستغلالها</a:t>
            </a:r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لقد اتفق العديد من الباحثين في كرة القدم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على ان  زمن التصرف في الكرة يتناسب طرديا مع المساحة الخالية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 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sz="3200" b="1" dirty="0">
                <a:solidFill>
                  <a:srgbClr val="009933"/>
                </a:solidFill>
                <a:latin typeface="Times New Roman"/>
                <a:ea typeface="Times New Roman"/>
              </a:rPr>
              <a:t>اي بمعنى</a:t>
            </a:r>
            <a:r>
              <a:rPr lang="en-US" sz="3200" b="1" dirty="0">
                <a:solidFill>
                  <a:srgbClr val="009933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انه كلما زادت المساحة الخالية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التي يتحرك فيها المهاجم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كلما زاد الزمن له في التصرف في الكرة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0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(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وهنا يجب ان نؤكد على ناحية اساسية دفاعية تخص هذه الفقرة ..وهي عدم اعطاء المجال للمهاجم للتصرف بالكرة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)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لان العملية </a:t>
            </a:r>
            <a:r>
              <a:rPr lang="ar-SA" b="1" dirty="0" err="1">
                <a:solidFill>
                  <a:srgbClr val="0000FF"/>
                </a:solidFill>
                <a:latin typeface="Times New Roman"/>
                <a:ea typeface="Times New Roman"/>
              </a:rPr>
              <a:t>حتصبح</a:t>
            </a:r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 عكسية تماما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حيث انه كلما تصغر المساحة الخالية التي يتحرك فيها المهاجم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كلما نقص الزمن له في التصرف بالكرة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(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لذلك نرى بان الخطط الدفاعية الحديثة تركز على ناحية اساسية وهي الانقضاض على المهاجم بمجرد استلام الكرة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)..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وتهدف ا لخطط اللعب الحديثة في كرة القدم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الى زيادة عدد اللاعبين المشتركين في الهجوم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حتى يكون للهجوم فاعلية اكثر في المنطقة الخطرة ( منطقة الجزاء 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)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ويحاولوا التغلب على ضيق المساحة الخالية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حتى يتسنى لهم بناء وتطوير الهجمات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في ظل ضغط اقل من المدافعين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ويكون ذلك باستخدام خطط خلق المساحات الخالية واستغلالها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522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764704"/>
            <a:ext cx="6777317" cy="540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sz="3200" b="1" dirty="0">
                <a:solidFill>
                  <a:srgbClr val="FF0033"/>
                </a:solidFill>
                <a:latin typeface="Times New Roman"/>
                <a:ea typeface="Times New Roman"/>
              </a:rPr>
              <a:t>ما معنى خلق المساحات الخالية واستغلالها</a:t>
            </a:r>
            <a:r>
              <a:rPr lang="en-US" sz="3200" b="1" dirty="0">
                <a:solidFill>
                  <a:srgbClr val="FF0033"/>
                </a:solidFill>
                <a:latin typeface="Tahoma"/>
                <a:ea typeface="Times New Roman"/>
              </a:rPr>
              <a:t>  :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وتعني ..قيام اللاعب المهاجم باستدراج اللاعب المدافع وسحبه بغرض ا لضغط على المهاجم  في منطقته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هنا تحدث مساحة خالية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وهي منطقة المدافع الذي تقدم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فيجب على اللاعب المهاجم الزميل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ان يستغل هذه المساحة الخالية للعب بها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0000FF"/>
                </a:solidFill>
                <a:latin typeface="Times New Roman"/>
                <a:ea typeface="Times New Roman"/>
              </a:rPr>
              <a:t>ويجب على اللاعبين المهاجمين ملاحظة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ان خطط خلق مساحات خالية واستغلالها لا تنفذ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 </a:t>
            </a:r>
            <a:r>
              <a:rPr lang="ar-SA" b="1" dirty="0">
                <a:solidFill>
                  <a:srgbClr val="0000FF"/>
                </a:solidFill>
                <a:latin typeface="Tahoma"/>
                <a:ea typeface="Times New Roman"/>
              </a:rPr>
              <a:t>بفعالية الا في حالة ضغط المدافعين على المهاجمين</a:t>
            </a:r>
            <a:r>
              <a:rPr lang="en-US" b="1" dirty="0">
                <a:solidFill>
                  <a:srgbClr val="0000FF"/>
                </a:solidFill>
                <a:latin typeface="Tahoma"/>
                <a:ea typeface="Times New Roman"/>
              </a:rPr>
              <a:t> ..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  <a:latin typeface="Verdana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ar-SA" b="1" dirty="0">
                <a:solidFill>
                  <a:srgbClr val="FF0033"/>
                </a:solidFill>
                <a:latin typeface="Times New Roman"/>
                <a:ea typeface="Times New Roman"/>
              </a:rPr>
              <a:t>وهذه الحالة تم تقسيمها الى قسمين</a:t>
            </a:r>
            <a:r>
              <a:rPr lang="en-US" b="1" dirty="0">
                <a:solidFill>
                  <a:srgbClr val="FF0033"/>
                </a:solidFill>
                <a:latin typeface="Tahoma"/>
                <a:ea typeface="Times New Roman"/>
              </a:rPr>
              <a:t> :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1-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فرديا وفيها يخلق اللاعب المساحة الخالية لنفسه ..وتسمى ( الطريقة الذاتية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)</a:t>
            </a:r>
            <a:endParaRPr lang="en-US" sz="2000" dirty="0">
              <a:latin typeface="Times New Roman"/>
              <a:ea typeface="Times New Roman"/>
            </a:endParaRPr>
          </a:p>
          <a:p>
            <a:pPr algn="ctr"/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2- </a:t>
            </a:r>
            <a:r>
              <a:rPr lang="ar-SA" b="1" dirty="0">
                <a:solidFill>
                  <a:srgbClr val="009933"/>
                </a:solidFill>
                <a:latin typeface="Tahoma"/>
                <a:ea typeface="Times New Roman"/>
              </a:rPr>
              <a:t>خلق المساحة الخالية واستغلالها جماعيا وفيها يخلق لاعب او اكثر المساحة الخالية للاعب اخر لاستغلالها</a:t>
            </a:r>
            <a:r>
              <a:rPr lang="en-US" b="1" dirty="0">
                <a:solidFill>
                  <a:srgbClr val="009933"/>
                </a:solidFill>
                <a:latin typeface="Tahoma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769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عرض على الشاشة (3:4)‏</PresentationFormat>
  <Paragraphs>94</Paragraphs>
  <Slides>6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DR.Ahmed Saker 2o1O</cp:lastModifiedBy>
  <cp:revision>1</cp:revision>
  <dcterms:created xsi:type="dcterms:W3CDTF">2018-12-17T17:44:01Z</dcterms:created>
  <dcterms:modified xsi:type="dcterms:W3CDTF">2018-12-17T18:13:43Z</dcterms:modified>
</cp:coreProperties>
</file>